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71" r:id="rId4"/>
    <p:sldId id="269" r:id="rId5"/>
    <p:sldId id="270" r:id="rId6"/>
    <p:sldId id="263" r:id="rId7"/>
    <p:sldId id="265" r:id="rId8"/>
    <p:sldId id="267" r:id="rId9"/>
    <p:sldId id="268" r:id="rId10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69" autoAdjust="0"/>
    <p:restoredTop sz="92959" autoAdjust="0"/>
  </p:normalViewPr>
  <p:slideViewPr>
    <p:cSldViewPr>
      <p:cViewPr varScale="1">
        <p:scale>
          <a:sx n="141" d="100"/>
          <a:sy n="141" d="100"/>
        </p:scale>
        <p:origin x="41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2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5ACCA5C-06FB-4BDE-B6AA-103B3BAE7D4D}" type="datetimeFigureOut">
              <a:rPr lang="de-DE" smtClean="0"/>
              <a:t>23.06.2022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6B96017-F13A-4BD6-AFAC-C0F9694FCCEE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p.baden-wuerttemberg.de/fileadmin/RP-Internet/Themenportal/Schule_und_Bildung/Bildungszeit/Listen_anerkannter_Bildungseinrichtungen/02b_liste_anerk_traeger_ehrenamt.pdf" TargetMode="External"/><Relationship Id="rId2" Type="http://schemas.openxmlformats.org/officeDocument/2006/relationships/hyperlink" Target="http://www.bildungszeit-bw.d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p.baden-wuerttemberg.de/fileadmin/RP-Internet/Themenportal/Schule_und_Bildung/Bildungszeit/Fuer_Beschaeftigte_und_Arbeitgeber/01_bildungszeitantrag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ldungsurlaub.de/" TargetMode="External"/><Relationship Id="rId2" Type="http://schemas.openxmlformats.org/officeDocument/2006/relationships/hyperlink" Target="http://www.bildungszeit-bw.d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ntonia.russ@landkreis-waldshut.de" TargetMode="External"/><Relationship Id="rId4" Type="http://schemas.openxmlformats.org/officeDocument/2006/relationships/hyperlink" Target="mailto:bildungszeit@rpk.bwl.de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063808" cy="1040160"/>
          </a:xfrm>
        </p:spPr>
        <p:txBody>
          <a:bodyPr>
            <a:noAutofit/>
          </a:bodyPr>
          <a:lstStyle/>
          <a:p>
            <a:r>
              <a:rPr lang="de-DE" sz="3600" dirty="0" smtClean="0"/>
              <a:t>Bildungszeit in Baden Württemberg seit 01.07.2015, Änderung 01.07.2021</a:t>
            </a:r>
            <a:endParaRPr lang="de-DE" sz="3600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sz="3600" dirty="0" smtClean="0"/>
          </a:p>
          <a:p>
            <a:r>
              <a:rPr lang="de-DE" sz="3600" dirty="0" smtClean="0"/>
              <a:t>Beruflichen Weiterbildung, </a:t>
            </a:r>
          </a:p>
          <a:p>
            <a:r>
              <a:rPr lang="de-DE" sz="3600" dirty="0" smtClean="0"/>
              <a:t>der allgemeinen und politischen Bildung</a:t>
            </a:r>
          </a:p>
          <a:p>
            <a:r>
              <a:rPr lang="de-DE" sz="3600" dirty="0" smtClean="0"/>
              <a:t>Qualifizierung für bestimmte ehrenamtliche Tätigkeiten  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56340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5 Tage Bildungszeit pro Jahr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Regelung gilt sowohl für die Angestellten als auch für die Beamtinnen und Beamte (ggf. anteilig bei weniger als 5 Arbeitstagen pro Woche), Sonderregelungen für Azubis und DH-Studenten (mindestens 12 Monate beschäftigt)</a:t>
            </a:r>
          </a:p>
          <a:p>
            <a:r>
              <a:rPr lang="de-DE" dirty="0" smtClean="0"/>
              <a:t>Das Arbeitsentgelt bzw. die Besoldung wird weiter bezahlt.</a:t>
            </a:r>
          </a:p>
          <a:p>
            <a:r>
              <a:rPr lang="de-DE" dirty="0" smtClean="0"/>
              <a:t>Die Kosten der Bildungsmaßnahme tragen die Beschäftigten selber</a:t>
            </a:r>
          </a:p>
        </p:txBody>
      </p:sp>
    </p:spTree>
    <p:extLst>
      <p:ext uri="{BB962C8B-B14F-4D97-AF65-F5344CB8AC3E}">
        <p14:creationId xmlns:p14="http://schemas.microsoft.com/office/powerpoint/2010/main" val="215357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 Tage Bildungszeit pro Jahr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sz="2400" dirty="0" smtClean="0"/>
              <a:t>Berufliche Weiterbildung und Qualifizierung im Ehrenamt:</a:t>
            </a:r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557620"/>
              </p:ext>
            </p:extLst>
          </p:nvPr>
        </p:nvGraphicFramePr>
        <p:xfrm>
          <a:off x="1979712" y="2492896"/>
          <a:ext cx="4835227" cy="24180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35227">
                  <a:extLst>
                    <a:ext uri="{9D8B030D-6E8A-4147-A177-3AD203B41FA5}">
                      <a16:colId xmlns:a16="http://schemas.microsoft.com/office/drawing/2014/main" val="3211607618"/>
                    </a:ext>
                  </a:extLst>
                </a:gridCol>
              </a:tblGrid>
              <a:tr h="513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Masterstudium in Kehl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295719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 smtClean="0">
                          <a:effectLst/>
                        </a:rPr>
                        <a:t>C3-Lehrgang (Ausbildung zum Dirigenten für Blasorchester)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054922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Access-Programmierung mit VBA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185937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Ausbildung zum Rettungssanitäter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498115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Traineeprogramm "Quereinsteiger" an der Kehler Akademie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468081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Weiterbildung zur geprüften Personalkauffrau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060742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Mediator (VWA)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977205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Systemische Beraterin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832649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DTB-Rückentrainerin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963458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Mediator (VWA)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453107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Leichtigkeit im Berufsalltag mit der Alexander Technik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73731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12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 Tage im Jahr Bildungszeit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Qualifizierung Ehrenamt</a:t>
            </a:r>
          </a:p>
          <a:p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863" y="2276872"/>
            <a:ext cx="7797460" cy="449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20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 Tage im Jahr Bildungszeit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Allgemeine und politische Bildung:</a:t>
            </a:r>
          </a:p>
          <a:p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2204864"/>
            <a:ext cx="4098813" cy="41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10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 Tage im Jahr Bildungszeit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/>
            </a:solidFill>
            <a:prstDash val="solid"/>
          </a:ln>
        </p:spPr>
        <p:txBody>
          <a:bodyPr>
            <a:normAutofit fontScale="92500" lnSpcReduction="10000"/>
          </a:bodyPr>
          <a:lstStyle/>
          <a:p>
            <a:r>
              <a:rPr lang="de-DE" sz="2000" b="1" dirty="0" smtClean="0"/>
              <a:t>1. Schritt</a:t>
            </a:r>
          </a:p>
          <a:p>
            <a:pPr marL="0" indent="0">
              <a:buNone/>
            </a:pPr>
            <a:r>
              <a:rPr lang="de-DE" sz="2000" dirty="0" smtClean="0"/>
              <a:t>Bildungsangebot muss für Bildungszeit geeignet sein.</a:t>
            </a:r>
            <a:r>
              <a:rPr lang="de-DE" sz="2000" dirty="0"/>
              <a:t> </a:t>
            </a:r>
            <a:r>
              <a:rPr lang="de-DE" sz="2000" dirty="0" smtClean="0"/>
              <a:t>(Liste: </a:t>
            </a:r>
            <a:r>
              <a:rPr lang="de-DE" sz="2000" dirty="0" smtClean="0">
                <a:hlinkClick r:id="rId2"/>
              </a:rPr>
              <a:t>www.Bildungszeit-bw.de</a:t>
            </a:r>
            <a:r>
              <a:rPr lang="de-DE" sz="2000" dirty="0" smtClean="0"/>
              <a:t>) oder von einer Bildungseinrichtung für das Ehrenamt </a:t>
            </a:r>
          </a:p>
          <a:p>
            <a:pPr marL="0" indent="0">
              <a:buNone/>
            </a:pPr>
            <a:r>
              <a:rPr lang="de-DE" sz="2000" dirty="0" smtClean="0">
                <a:hlinkClick r:id="rId3"/>
              </a:rPr>
              <a:t>https</a:t>
            </a:r>
            <a:r>
              <a:rPr lang="de-DE" sz="2000" dirty="0">
                <a:hlinkClick r:id="rId3"/>
              </a:rPr>
              <a:t>://</a:t>
            </a:r>
            <a:r>
              <a:rPr lang="de-DE" sz="2000" dirty="0" smtClean="0">
                <a:hlinkClick r:id="rId3"/>
              </a:rPr>
              <a:t>rp.baden-wuerttemberg.de/fileadmin/RP-Internet/Themenportal/Schule_und_Bildung/Bildungszeit/Listen_anerkannter_Bildungseinrichtungen/02b_liste_anerk_traeger_ehrenamt.pdf</a:t>
            </a:r>
            <a:r>
              <a:rPr lang="de-DE" sz="2000" dirty="0" smtClean="0"/>
              <a:t> durchgeführt werden.</a:t>
            </a:r>
            <a:endParaRPr lang="de-DE" sz="2000" dirty="0"/>
          </a:p>
          <a:p>
            <a:pPr marL="0" indent="0">
              <a:buNone/>
            </a:pPr>
            <a:r>
              <a:rPr lang="de-DE" sz="2000" dirty="0" smtClean="0"/>
              <a:t>Mindestens </a:t>
            </a:r>
            <a:r>
              <a:rPr lang="de-DE" sz="2000" b="1" dirty="0" smtClean="0"/>
              <a:t>6 </a:t>
            </a:r>
            <a:r>
              <a:rPr lang="de-DE" sz="2000" b="1" dirty="0"/>
              <a:t>Zeitstunden täglich </a:t>
            </a:r>
            <a:r>
              <a:rPr lang="de-DE" sz="2000" dirty="0" smtClean="0"/>
              <a:t>wird unterrichtet.</a:t>
            </a:r>
          </a:p>
          <a:p>
            <a:pPr marL="0" indent="0">
              <a:buNone/>
            </a:pPr>
            <a:r>
              <a:rPr lang="de-DE" sz="2200" b="1" dirty="0" smtClean="0"/>
              <a:t>2. Schritt</a:t>
            </a:r>
          </a:p>
          <a:p>
            <a:pPr marL="0" indent="0">
              <a:buNone/>
            </a:pPr>
            <a:r>
              <a:rPr lang="de-DE" sz="2200" dirty="0" smtClean="0"/>
              <a:t>Der </a:t>
            </a:r>
            <a:r>
              <a:rPr lang="de-DE" sz="2200" dirty="0"/>
              <a:t>Beschäftigte stellt beim </a:t>
            </a:r>
            <a:r>
              <a:rPr lang="de-DE" sz="2200" dirty="0" smtClean="0"/>
              <a:t>Arbeitgeber, direkt beim Haupt- und Personalamt </a:t>
            </a:r>
            <a:r>
              <a:rPr lang="de-DE" sz="2200" b="1" dirty="0" smtClean="0"/>
              <a:t>mindestens </a:t>
            </a:r>
            <a:r>
              <a:rPr lang="de-DE" sz="2200" b="1" dirty="0"/>
              <a:t>9</a:t>
            </a:r>
            <a:r>
              <a:rPr lang="de-DE" sz="2200" b="1" dirty="0" smtClean="0"/>
              <a:t> Wochen </a:t>
            </a:r>
            <a:r>
              <a:rPr lang="de-DE" sz="2200" dirty="0" smtClean="0"/>
              <a:t>vor Beginn der Maßnahme </a:t>
            </a:r>
            <a:r>
              <a:rPr lang="de-DE" sz="2200" dirty="0"/>
              <a:t>einen schriftlichen Antrag. </a:t>
            </a:r>
          </a:p>
          <a:p>
            <a:pPr marL="0" indent="0">
              <a:buNone/>
            </a:pPr>
            <a:r>
              <a:rPr lang="de-DE" sz="2200" dirty="0"/>
              <a:t>Musterformular:</a:t>
            </a:r>
          </a:p>
          <a:p>
            <a:pPr marL="0" indent="0">
              <a:buNone/>
            </a:pPr>
            <a:r>
              <a:rPr lang="de-DE" sz="2200" dirty="0">
                <a:hlinkClick r:id="rId4"/>
              </a:rPr>
              <a:t>https://</a:t>
            </a:r>
            <a:r>
              <a:rPr lang="de-DE" sz="2200" dirty="0" smtClean="0">
                <a:hlinkClick r:id="rId4"/>
              </a:rPr>
              <a:t>rp.baden-wuerttemberg.de/fileadmin/RP-Internet/Themenportal/Schule_und_Bildung/Bildungszeit/Fuer_Beschaeftigte_und_Arbeitgeber/01_bildungszeitantrag.pdf</a:t>
            </a:r>
            <a:endParaRPr lang="de-DE" sz="2200" dirty="0" smtClean="0"/>
          </a:p>
          <a:p>
            <a:pPr marL="0" indent="0">
              <a:buNone/>
            </a:pPr>
            <a:endParaRPr lang="de-DE" sz="2200" dirty="0" smtClean="0"/>
          </a:p>
          <a:p>
            <a:pPr marL="0" indent="0">
              <a:buNone/>
            </a:pPr>
            <a:endParaRPr lang="de-DE" sz="2200" dirty="0" smtClean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747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 Tage im Jahr</a:t>
            </a:r>
            <a:r>
              <a:rPr lang="de-DE" dirty="0"/>
              <a:t> </a:t>
            </a:r>
            <a:r>
              <a:rPr lang="de-DE" dirty="0" smtClean="0"/>
              <a:t>Bildungszeit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29600" cy="4525963"/>
          </a:xfrm>
        </p:spPr>
        <p:txBody>
          <a:bodyPr>
            <a:noAutofit/>
          </a:bodyPr>
          <a:lstStyle/>
          <a:p>
            <a:r>
              <a:rPr lang="de-DE" sz="2000" b="1" dirty="0">
                <a:latin typeface="Tw Cen MT" panose="020B0602020104020603" pitchFamily="34" charset="0"/>
                <a:cs typeface="Arial" panose="020B0604020202020204" pitchFamily="34" charset="0"/>
              </a:rPr>
              <a:t>3. </a:t>
            </a:r>
            <a:r>
              <a:rPr lang="de-DE" sz="2000" b="1" dirty="0" smtClean="0">
                <a:latin typeface="Tw Cen MT" panose="020B0602020104020603" pitchFamily="34" charset="0"/>
                <a:cs typeface="Arial" panose="020B0604020202020204" pitchFamily="34" charset="0"/>
              </a:rPr>
              <a:t>Schritt</a:t>
            </a:r>
            <a:endParaRPr lang="de-DE" sz="2000" b="1" dirty="0">
              <a:latin typeface="Tw Cen MT" panose="020B0602020104020603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Der Arbeitgeber entscheidet spätestens nach 4 Wochen nach Eingang des Antrags schriftlich oder elektronisch über den Antrag des Beschäftigten. Bei Zustimmung Anmeldung durch den Beschäftigten. Lehnt der Arbeitgeber ab, ist dies schriftlich darzulegen.</a:t>
            </a:r>
          </a:p>
          <a:p>
            <a:pPr marL="0" indent="0">
              <a:buNone/>
            </a:pPr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Neu: Schiedsstelle bei Streitfällen und Unklarheiten beim RP Karlsruhe </a:t>
            </a:r>
            <a:r>
              <a:rPr lang="de-D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(sowohl Beschäftigte als auch Arbeitgeber können diese anrufen)</a:t>
            </a: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b="1" dirty="0"/>
              <a:t>4. Schritt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Teilnahme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des Beschäftigten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 der Weiterbildung wird nachgewiesen.(spätestens 8 Wochen nach Abschluss der Maßnahme).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Eine entsprechende Bescheinigung stellt der Bildungsträger aus.</a:t>
            </a:r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339804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Informationen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>
                <a:hlinkClick r:id="rId2"/>
              </a:rPr>
              <a:t>www.bildungszeit-bw.de</a:t>
            </a:r>
            <a:endParaRPr lang="de-DE" dirty="0" smtClean="0"/>
          </a:p>
          <a:p>
            <a:r>
              <a:rPr lang="de-DE" dirty="0" smtClean="0">
                <a:hlinkClick r:id="rId3"/>
              </a:rPr>
              <a:t>www.bildungsurlaub.de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Zuständig für Baden Württemberg ist das Referat 12 des Regierungspräsidium Karlsruhe:</a:t>
            </a:r>
          </a:p>
          <a:p>
            <a:pPr marL="0" indent="0">
              <a:buNone/>
            </a:pPr>
            <a:r>
              <a:rPr lang="de-DE" dirty="0" smtClean="0">
                <a:hlinkClick r:id="rId4"/>
              </a:rPr>
              <a:t>bildungszeit@rpk.bwl.de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Tel. 0721/926-2055 (Sprechzeiten dienstags und donnerstags von 11 bis 12 Uhr)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Konkret bei uns im Hause: Antonia Russ, Tel. 86-1152,</a:t>
            </a:r>
          </a:p>
          <a:p>
            <a:pPr marL="0" indent="0">
              <a:buNone/>
            </a:pPr>
            <a:r>
              <a:rPr lang="de-DE" dirty="0" smtClean="0">
                <a:hlinkClick r:id="rId5"/>
              </a:rPr>
              <a:t>Antonia.russ@landkreis-waldshut.de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58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 </a:t>
            </a:r>
            <a:r>
              <a:rPr lang="de-DE" dirty="0" smtClean="0"/>
              <a:t>5 Tage im Jahr Bildungszeit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Machen Sie Gebrauch von dem Anspruch auf Bildungszeit</a:t>
            </a:r>
          </a:p>
          <a:p>
            <a:endParaRPr lang="de-DE" dirty="0"/>
          </a:p>
          <a:p>
            <a:r>
              <a:rPr lang="de-DE" dirty="0" smtClean="0"/>
              <a:t>Besuchen Sie die angebotenen Seminare</a:t>
            </a:r>
          </a:p>
          <a:p>
            <a:endParaRPr lang="de-DE" dirty="0" smtClean="0"/>
          </a:p>
          <a:p>
            <a:r>
              <a:rPr lang="de-DE" dirty="0" smtClean="0"/>
              <a:t>Durchforsten Sie auch das attraktive Fortbildungsangebot des Landratsamtes Waldshut. </a:t>
            </a:r>
            <a:endParaRPr lang="de-DE" dirty="0"/>
          </a:p>
          <a:p>
            <a:r>
              <a:rPr lang="de-DE" dirty="0" smtClean="0"/>
              <a:t>Vielen Dank für Ihre Aufmerksamkeit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380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399</Words>
  <Application>Microsoft Office PowerPoint</Application>
  <PresentationFormat>Bildschirmpräsentation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Tw Cen MT</vt:lpstr>
      <vt:lpstr>Wingdings</vt:lpstr>
      <vt:lpstr>Wingdings 2</vt:lpstr>
      <vt:lpstr>Galathea</vt:lpstr>
      <vt:lpstr>Bildungszeit in Baden Württemberg seit 01.07.2015, Änderung 01.07.2021</vt:lpstr>
      <vt:lpstr>5 Tage Bildungszeit pro Jahr </vt:lpstr>
      <vt:lpstr>5 Tage Bildungszeit pro Jahr</vt:lpstr>
      <vt:lpstr>5 Tage im Jahr Bildungszeit</vt:lpstr>
      <vt:lpstr>5 Tage im Jahr Bildungszeit</vt:lpstr>
      <vt:lpstr>5 Tage im Jahr Bildungszeit</vt:lpstr>
      <vt:lpstr>5 Tage im Jahr Bildungszeit</vt:lpstr>
      <vt:lpstr>Informationen</vt:lpstr>
      <vt:lpstr> 5 Tage im Jahr Bildungszeit</vt:lpstr>
    </vt:vector>
  </TitlesOfParts>
  <Company>Landratsamt Waldshut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Bildungszeit auch in Baden Württemberg seit 01.07.2015</dc:title>
  <dc:creator>Mülhaupt, Sabine</dc:creator>
  <cp:lastModifiedBy>Mülhaupt, Sabine</cp:lastModifiedBy>
  <cp:revision>98</cp:revision>
  <cp:lastPrinted>2015-10-19T09:35:01Z</cp:lastPrinted>
  <dcterms:created xsi:type="dcterms:W3CDTF">2015-08-11T08:28:36Z</dcterms:created>
  <dcterms:modified xsi:type="dcterms:W3CDTF">2022-06-23T09:56:28Z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258551</vt:lpwstr>
  </property>
  <property fmtid="{D5CDD505-2E9C-101B-9397-08002B2CF9AE}" pid="3" name="NXPowerLiteSettings">
    <vt:lpwstr>E88007B004F000</vt:lpwstr>
  </property>
  <property fmtid="{D5CDD505-2E9C-101B-9397-08002B2CF9AE}" pid="4" name="NXPowerLiteVersion">
    <vt:lpwstr>S9.1.4</vt:lpwstr>
  </property>
</Properties>
</file>